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41" r:id="rId3"/>
    <p:sldId id="290" r:id="rId4"/>
    <p:sldId id="342" r:id="rId5"/>
    <p:sldId id="345" r:id="rId6"/>
    <p:sldId id="343" r:id="rId7"/>
    <p:sldId id="368" r:id="rId8"/>
    <p:sldId id="369" r:id="rId9"/>
    <p:sldId id="370" r:id="rId10"/>
    <p:sldId id="371" r:id="rId11"/>
    <p:sldId id="38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61" r:id="rId22"/>
    <p:sldId id="295" r:id="rId23"/>
  </p:sldIdLst>
  <p:sldSz cx="12192000" cy="6858000"/>
  <p:notesSz cx="6858000" cy="914400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" userDrawn="1">
          <p15:clr>
            <a:srgbClr val="A4A3A4"/>
          </p15:clr>
        </p15:guide>
        <p15:guide id="2" orient="horz" pos="852" userDrawn="1">
          <p15:clr>
            <a:srgbClr val="A4A3A4"/>
          </p15:clr>
        </p15:guide>
        <p15:guide id="3" pos="10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groscope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1E32"/>
    <a:srgbClr val="FFFF00"/>
    <a:srgbClr val="ED181E"/>
    <a:srgbClr val="FFFF99"/>
    <a:srgbClr val="7F7F7F"/>
    <a:srgbClr val="F0F5FD"/>
    <a:srgbClr val="E8F0F8"/>
    <a:srgbClr val="E6E6E6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1925" autoAdjust="0"/>
  </p:normalViewPr>
  <p:slideViewPr>
    <p:cSldViewPr snapToGrid="0" showGuides="1">
      <p:cViewPr varScale="1">
        <p:scale>
          <a:sx n="116" d="100"/>
          <a:sy n="116" d="100"/>
        </p:scale>
        <p:origin x="773" y="77"/>
      </p:cViewPr>
      <p:guideLst>
        <p:guide orient="horz" pos="251"/>
        <p:guide orient="horz" pos="852"/>
        <p:guide pos="1041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23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3ECDC1-EDF1-4AFC-A2D1-F3CDC2C7E57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918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CH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CBAC4B-7279-4E25-A284-0BE6F5B9A6DD}" type="slidenum">
              <a:rPr lang="de-CH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324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48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pycahe22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811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577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9317" y="2320925"/>
            <a:ext cx="9906000" cy="2773363"/>
          </a:xfrm>
        </p:spPr>
        <p:txBody>
          <a:bodyPr/>
          <a:lstStyle>
            <a:lvl1pPr>
              <a:defRPr sz="520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en-GB" noProof="0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739900" y="5594354"/>
            <a:ext cx="9906000" cy="511175"/>
          </a:xfrm>
        </p:spPr>
        <p:txBody>
          <a:bodyPr/>
          <a:lstStyle>
            <a:lvl1pPr marL="0" indent="0">
              <a:buFontTx/>
              <a:buNone/>
              <a:defRPr sz="2000" baseline="0"/>
            </a:lvl1pPr>
          </a:lstStyle>
          <a:p>
            <a:pPr lvl="0"/>
            <a:r>
              <a:rPr lang="de-DE" noProof="0" dirty="0"/>
              <a:t>Datum</a:t>
            </a:r>
            <a:endParaRPr lang="en-GB" noProof="0" dirty="0"/>
          </a:p>
        </p:txBody>
      </p:sp>
      <p:sp>
        <p:nvSpPr>
          <p:cNvPr id="8" name="Text Box 53"/>
          <p:cNvSpPr txBox="1">
            <a:spLocks noChangeArrowheads="1"/>
          </p:cNvSpPr>
          <p:nvPr userDrawn="1"/>
        </p:nvSpPr>
        <p:spPr bwMode="auto">
          <a:xfrm>
            <a:off x="1742400" y="6218242"/>
            <a:ext cx="5877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900" dirty="0"/>
              <a:t>www.agroscope.ch I </a:t>
            </a:r>
            <a:r>
              <a:rPr lang="de-CH" sz="900" dirty="0" err="1">
                <a:effectLst/>
              </a:rPr>
              <a:t>good</a:t>
            </a:r>
            <a:r>
              <a:rPr lang="de-CH" sz="900" dirty="0">
                <a:effectLst/>
              </a:rPr>
              <a:t> </a:t>
            </a:r>
            <a:r>
              <a:rPr lang="de-CH" sz="900" dirty="0" err="1">
                <a:effectLst/>
              </a:rPr>
              <a:t>food</a:t>
            </a:r>
            <a:r>
              <a:rPr lang="de-CH" sz="900" dirty="0">
                <a:effectLst/>
              </a:rPr>
              <a:t>, </a:t>
            </a:r>
            <a:r>
              <a:rPr lang="de-CH" sz="900" dirty="0" err="1">
                <a:effectLst/>
              </a:rPr>
              <a:t>healthy</a:t>
            </a:r>
            <a:r>
              <a:rPr lang="de-CH" sz="900" dirty="0">
                <a:effectLst/>
              </a:rPr>
              <a:t> </a:t>
            </a:r>
            <a:r>
              <a:rPr lang="de-CH" sz="900" dirty="0" err="1">
                <a:effectLst/>
              </a:rPr>
              <a:t>environment</a:t>
            </a:r>
            <a:endParaRPr lang="fr-FR" sz="900" dirty="0">
              <a:effectLst/>
            </a:endParaRPr>
          </a:p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900" dirty="0">
              <a:effectLst/>
            </a:endParaRPr>
          </a:p>
          <a:p>
            <a:pPr>
              <a:spcBef>
                <a:spcPct val="50000"/>
              </a:spcBef>
            </a:pPr>
            <a:endParaRPr lang="de-CH" sz="900" dirty="0"/>
          </a:p>
        </p:txBody>
      </p:sp>
      <p:pic>
        <p:nvPicPr>
          <p:cNvPr id="9" name="Picture 37" descr="Logo_CMYK_po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381600"/>
            <a:ext cx="19970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7" descr="rotbalken_Agroscope_PPT_S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29845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32"/>
          <p:cNvSpPr txBox="1">
            <a:spLocks noChangeArrowheads="1"/>
          </p:cNvSpPr>
          <p:nvPr userDrawn="1"/>
        </p:nvSpPr>
        <p:spPr bwMode="auto">
          <a:xfrm>
            <a:off x="6081599" y="384289"/>
            <a:ext cx="3581400" cy="44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US" sz="800" dirty="0"/>
              <a:t>Federal Department of Economic Affairs,</a:t>
            </a:r>
            <a:br>
              <a:rPr lang="en-US" sz="800" dirty="0"/>
            </a:br>
            <a:r>
              <a:rPr lang="en-US" sz="800" dirty="0"/>
              <a:t>Education and Research EAER</a:t>
            </a:r>
          </a:p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US" sz="800" b="1" dirty="0"/>
              <a:t>Agroscope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064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28000" y="331253"/>
            <a:ext cx="9948333" cy="989013"/>
          </a:xfrm>
        </p:spPr>
        <p:txBody>
          <a:bodyPr/>
          <a:lstStyle>
            <a:lvl1pPr>
              <a:lnSpc>
                <a:spcPts val="35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28000" y="1286463"/>
            <a:ext cx="9963151" cy="454501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1999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14500" y="1449390"/>
            <a:ext cx="4878917" cy="4545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796624" y="1449390"/>
            <a:ext cx="4881033" cy="4545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4844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082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98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711200" y="304803"/>
            <a:ext cx="680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CA" sz="2400"/>
          </a:p>
        </p:txBody>
      </p:sp>
      <p:sp>
        <p:nvSpPr>
          <p:cNvPr id="1051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1728000" y="334577"/>
            <a:ext cx="9948333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Le </a:t>
            </a:r>
            <a:r>
              <a:rPr lang="en-GB" dirty="0" err="1"/>
              <a:t>titre peut être simple </a:t>
            </a:r>
            <a:r>
              <a:rPr lang="en-GB" dirty="0"/>
              <a:t>ou </a:t>
            </a:r>
            <a:r>
              <a:rPr lang="en-GB" dirty="0" err="1"/>
              <a:t>double.</a:t>
            </a:r>
            <a:endParaRPr lang="en-GB" dirty="0"/>
          </a:p>
        </p:txBody>
      </p:sp>
      <p:sp>
        <p:nvSpPr>
          <p:cNvPr id="1052" name="Rectangle 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8000" y="1449390"/>
            <a:ext cx="9963151" cy="454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Cliquez sur le bouton</a:t>
            </a:r>
            <a:r>
              <a:rPr lang="en-GB" dirty="0"/>
              <a:t>, pour </a:t>
            </a:r>
            <a:r>
              <a:rPr lang="en-GB" dirty="0" err="1"/>
              <a:t>modifier la forme </a:t>
            </a:r>
            <a:r>
              <a:rPr lang="en-GB" dirty="0"/>
              <a:t>du </a:t>
            </a:r>
            <a:r>
              <a:rPr lang="en-GB" dirty="0" err="1"/>
              <a:t>texte du discours.</a:t>
            </a:r>
            <a:endParaRPr lang="en-GB" dirty="0"/>
          </a:p>
          <a:p>
            <a:pPr lvl="1"/>
            <a:r>
              <a:rPr lang="en-GB" dirty="0" err="1"/>
              <a:t>Zweite Ebene</a:t>
            </a:r>
            <a:endParaRPr lang="en-GB" dirty="0"/>
          </a:p>
          <a:p>
            <a:pPr lvl="2"/>
            <a:r>
              <a:rPr lang="en-GB" dirty="0" err="1"/>
              <a:t>Dritte Ebene</a:t>
            </a:r>
            <a:endParaRPr lang="en-GB" dirty="0"/>
          </a:p>
          <a:p>
            <a:pPr lvl="3"/>
            <a:r>
              <a:rPr lang="en-GB" dirty="0" err="1"/>
              <a:t>Vierte Ebene</a:t>
            </a:r>
            <a:endParaRPr lang="en-GB" dirty="0"/>
          </a:p>
          <a:p>
            <a:pPr lvl="4"/>
            <a:r>
              <a:rPr lang="en-GB" dirty="0" err="1"/>
              <a:t>Fünfte Ebene</a:t>
            </a:r>
            <a:endParaRPr lang="en-GB" dirty="0"/>
          </a:p>
        </p:txBody>
      </p:sp>
      <p:sp>
        <p:nvSpPr>
          <p:cNvPr id="1064" name="Line 40"/>
          <p:cNvSpPr>
            <a:spLocks noChangeShapeType="1"/>
          </p:cNvSpPr>
          <p:nvPr/>
        </p:nvSpPr>
        <p:spPr bwMode="auto">
          <a:xfrm flipH="1">
            <a:off x="1728000" y="6048375"/>
            <a:ext cx="999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H" sz="2400"/>
          </a:p>
        </p:txBody>
      </p:sp>
      <p:sp>
        <p:nvSpPr>
          <p:cNvPr id="1073" name="Text Box 49"/>
          <p:cNvSpPr txBox="1">
            <a:spLocks noChangeArrowheads="1"/>
          </p:cNvSpPr>
          <p:nvPr/>
        </p:nvSpPr>
        <p:spPr bwMode="auto">
          <a:xfrm>
            <a:off x="8585200" y="6127753"/>
            <a:ext cx="3022600" cy="145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05000"/>
              </a:lnSpc>
              <a:spcBef>
                <a:spcPct val="50000"/>
              </a:spcBef>
            </a:pPr>
            <a:fld id="{46710109-66D9-4269-ADFB-6DC9820E2C14}" type="slidenum">
              <a:rPr lang="de-CH" sz="900"/>
              <a:t>‹#›</a:t>
            </a:fld>
            <a:endParaRPr lang="de-CH" sz="900"/>
          </a:p>
        </p:txBody>
      </p:sp>
      <p:pic>
        <p:nvPicPr>
          <p:cNvPr id="11" name="Picture 37" descr="Logo_CMYK_pos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95"/>
          <a:stretch/>
        </p:blipFill>
        <p:spPr bwMode="auto">
          <a:xfrm>
            <a:off x="1080000" y="381600"/>
            <a:ext cx="353586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7" descr="rotbalken_Agroscope_PPT_S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29845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56"/>
          <p:cNvSpPr txBox="1">
            <a:spLocks noChangeArrowheads="1"/>
          </p:cNvSpPr>
          <p:nvPr userDrawn="1"/>
        </p:nvSpPr>
        <p:spPr bwMode="auto">
          <a:xfrm>
            <a:off x="1634828" y="6045866"/>
            <a:ext cx="58835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Méthodes de phénotypage dans le cadre de l'examen des </a:t>
            </a:r>
            <a:r>
              <a:rPr lang="en-GB" sz="900" b="1" kern="120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variétés</a:t>
            </a:r>
            <a:endParaRPr lang="en-US" sz="900" b="1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4" r:id="rId5"/>
    <p:sldLayoutId id="2147483655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177796" indent="-177796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357179" indent="-177796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2pPr>
      <a:lvl3pPr marL="534975" indent="-176209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3pPr>
      <a:lvl4pPr marL="714357" indent="-177796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4pPr>
      <a:lvl5pPr marL="900091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5pPr>
      <a:lvl6pPr marL="1357279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6pPr>
      <a:lvl7pPr marL="1814468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7pPr>
      <a:lvl8pPr marL="2271657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8pPr>
      <a:lvl9pPr marL="2728845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8176D2F-D72E-1CBF-DEA3-DF05F30A3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487" y="1086794"/>
            <a:ext cx="10378288" cy="490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fr-CH" sz="2600" b="1" dirty="0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M3-Machine learning on hyperspectral data - wheat trial</a:t>
            </a: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 algn="ctr">
              <a:lnSpc>
                <a:spcPct val="90000"/>
              </a:lnSpc>
            </a:pPr>
            <a:endParaRPr lang="en-US" sz="2000" b="1" dirty="0"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1600" b="1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200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ts val="2200"/>
              </a:lnSpc>
              <a:tabLst>
                <a:tab pos="7445375" algn="l"/>
                <a:tab pos="8434388" algn="l"/>
              </a:tabLst>
            </a:pPr>
            <a:r>
              <a:rPr lang="en-US" sz="1500" dirty="0">
                <a:latin typeface="Trebuchet MS" panose="020B0603020202020204" pitchFamily="34" charset="0"/>
              </a:rPr>
              <a:t>Nicolas Vuille-dit-Bille</a:t>
            </a:r>
            <a:endParaRPr lang="en-US" sz="1600" dirty="0"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								</a:t>
            </a:r>
          </a:p>
          <a:p>
            <a:pPr algn="ctr">
              <a:lnSpc>
                <a:spcPct val="90000"/>
              </a:lnSpc>
            </a:pPr>
            <a:endParaRPr lang="en-US" sz="20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20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50" y="1605632"/>
            <a:ext cx="3785965" cy="41529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643" y="1607227"/>
            <a:ext cx="5074703" cy="334269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643" y="2952257"/>
            <a:ext cx="2458183" cy="283265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1346" y="1605632"/>
            <a:ext cx="1904677" cy="211630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225" y="3358377"/>
            <a:ext cx="2060011" cy="240019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6236" y="2851924"/>
            <a:ext cx="2469787" cy="29066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2CEEE7-2619-6D57-755C-589F63E5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8"/>
            <a:ext cx="9948333" cy="750862"/>
          </a:xfrm>
        </p:spPr>
        <p:txBody>
          <a:bodyPr/>
          <a:lstStyle/>
          <a:p>
            <a:r>
              <a:rPr lang="en-GB" dirty="0"/>
              <a:t>Average of spectral signature by treatments at heading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65988-2C5F-828C-047C-5262B4A9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99" y="2073135"/>
            <a:ext cx="5308474" cy="3528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224CE-8C1F-7716-78FC-089F97ECC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33" y="2073135"/>
            <a:ext cx="5350446" cy="3457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D8963-90BB-29A3-F6DE-91BE7A5EB848}"/>
              </a:ext>
            </a:extLst>
          </p:cNvPr>
          <p:cNvSpPr txBox="1"/>
          <p:nvPr/>
        </p:nvSpPr>
        <p:spPr>
          <a:xfrm>
            <a:off x="1611199" y="1527971"/>
            <a:ext cx="286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Nitrogen treatment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204D77-210C-7424-494B-794253FAA06C}"/>
              </a:ext>
            </a:extLst>
          </p:cNvPr>
          <p:cNvSpPr txBox="1"/>
          <p:nvPr/>
        </p:nvSpPr>
        <p:spPr>
          <a:xfrm>
            <a:off x="6995999" y="1527971"/>
            <a:ext cx="286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Variety treatment</a:t>
            </a:r>
          </a:p>
        </p:txBody>
      </p:sp>
    </p:spTree>
    <p:extLst>
      <p:ext uri="{BB962C8B-B14F-4D97-AF65-F5344CB8AC3E}">
        <p14:creationId xmlns:p14="http://schemas.microsoft.com/office/powerpoint/2010/main" val="67524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0979AB-CD32-789B-C37E-10267C30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8"/>
            <a:ext cx="9948333" cy="750862"/>
          </a:xfrm>
        </p:spPr>
        <p:txBody>
          <a:bodyPr/>
          <a:lstStyle/>
          <a:p>
            <a:r>
              <a:rPr lang="en-GB" dirty="0"/>
              <a:t>Hyperspectral: highly intercorrelated</a:t>
            </a:r>
            <a:endParaRPr lang="en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569CF1-A6BE-CB9E-6255-A52D328C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00" y="877726"/>
            <a:ext cx="3620673" cy="266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004019C-C4C4-61AB-22BC-67D40874D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73" y="928856"/>
            <a:ext cx="3712338" cy="27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CE0DC76-5372-41C1-679E-A0BFF17D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00" y="3622429"/>
            <a:ext cx="3807554" cy="290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9A4157C-571B-695F-CFE6-64FD91D25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73" y="3703476"/>
            <a:ext cx="3649944" cy="277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3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918FEC-1ACE-3AEB-9CE8-71F0E95C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8"/>
            <a:ext cx="9948333" cy="750862"/>
          </a:xfrm>
        </p:spPr>
        <p:txBody>
          <a:bodyPr/>
          <a:lstStyle/>
          <a:p>
            <a:r>
              <a:rPr lang="en-GB" dirty="0"/>
              <a:t>Data exploration: clustering (K-means) and </a:t>
            </a:r>
            <a:r>
              <a:rPr lang="en-GB" dirty="0" err="1"/>
              <a:t>umap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A5A57-BD36-0CCF-7B52-F53A20E4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22" y="1377728"/>
            <a:ext cx="3465728" cy="2424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A41551-2E59-8E53-823D-9CE788EF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279" y="3829475"/>
            <a:ext cx="3674016" cy="28557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E7CFBE-F6F8-3247-99C8-CFA2F007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97" y="3929723"/>
            <a:ext cx="3674016" cy="275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D19313-15E4-354C-4645-4F4D86740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490" y="1375160"/>
            <a:ext cx="3225749" cy="242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D220F0-F160-69B6-757B-DA27794EE69E}"/>
              </a:ext>
            </a:extLst>
          </p:cNvPr>
          <p:cNvSpPr txBox="1"/>
          <p:nvPr/>
        </p:nvSpPr>
        <p:spPr>
          <a:xfrm>
            <a:off x="2911363" y="900774"/>
            <a:ext cx="127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B0E51-92F4-E48D-75BF-3D65256A83E2}"/>
              </a:ext>
            </a:extLst>
          </p:cNvPr>
          <p:cNvSpPr txBox="1"/>
          <p:nvPr/>
        </p:nvSpPr>
        <p:spPr>
          <a:xfrm>
            <a:off x="7648858" y="955542"/>
            <a:ext cx="224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High dimensional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27911-445C-17E8-77D0-5D78A43E8D93}"/>
              </a:ext>
            </a:extLst>
          </p:cNvPr>
          <p:cNvSpPr txBox="1"/>
          <p:nvPr/>
        </p:nvSpPr>
        <p:spPr>
          <a:xfrm>
            <a:off x="2911363" y="3675586"/>
            <a:ext cx="127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450 nm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7AA1C-FBEB-5B3A-CE69-93EA9BE37B3E}"/>
              </a:ext>
            </a:extLst>
          </p:cNvPr>
          <p:cNvSpPr txBox="1"/>
          <p:nvPr/>
        </p:nvSpPr>
        <p:spPr>
          <a:xfrm rot="16200000">
            <a:off x="1091356" y="2400082"/>
            <a:ext cx="127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840 nm</a:t>
            </a:r>
          </a:p>
        </p:txBody>
      </p:sp>
    </p:spTree>
    <p:extLst>
      <p:ext uri="{BB962C8B-B14F-4D97-AF65-F5344CB8AC3E}">
        <p14:creationId xmlns:p14="http://schemas.microsoft.com/office/powerpoint/2010/main" val="298469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515022-914B-689A-9870-BCD7F177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8"/>
            <a:ext cx="9948333" cy="750862"/>
          </a:xfrm>
        </p:spPr>
        <p:txBody>
          <a:bodyPr/>
          <a:lstStyle/>
          <a:p>
            <a:r>
              <a:rPr lang="en-GB" dirty="0"/>
              <a:t>Data exploration: clustering (K-means) and </a:t>
            </a:r>
            <a:r>
              <a:rPr lang="en-GB" dirty="0" err="1"/>
              <a:t>umap</a:t>
            </a:r>
            <a:r>
              <a:rPr lang="en-GB" dirty="0"/>
              <a:t> – Focusing on </a:t>
            </a:r>
            <a:r>
              <a:rPr lang="en-GB" dirty="0" err="1"/>
              <a:t>Changins</a:t>
            </a:r>
            <a:r>
              <a:rPr lang="en-GB" dirty="0"/>
              <a:t> in 2022</a:t>
            </a:r>
            <a:endParaRPr lang="en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5E3859-C04C-58FD-8576-DD6736502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86" y="4052807"/>
            <a:ext cx="2761830" cy="207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0F435D-FFAD-8162-F4E0-EC5940C3C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20" y="1762602"/>
            <a:ext cx="2822140" cy="20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13A64-5A39-ABE4-1363-25D53EDAAC87}"/>
              </a:ext>
            </a:extLst>
          </p:cNvPr>
          <p:cNvSpPr txBox="1"/>
          <p:nvPr/>
        </p:nvSpPr>
        <p:spPr>
          <a:xfrm>
            <a:off x="3016057" y="1349574"/>
            <a:ext cx="127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0320A-ABFA-42DB-288B-D38E9DC30B19}"/>
              </a:ext>
            </a:extLst>
          </p:cNvPr>
          <p:cNvSpPr txBox="1"/>
          <p:nvPr/>
        </p:nvSpPr>
        <p:spPr>
          <a:xfrm>
            <a:off x="3016057" y="3774746"/>
            <a:ext cx="127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450 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7EB99-30CC-3064-9AF5-8229F5AF7056}"/>
              </a:ext>
            </a:extLst>
          </p:cNvPr>
          <p:cNvSpPr txBox="1"/>
          <p:nvPr/>
        </p:nvSpPr>
        <p:spPr>
          <a:xfrm rot="16200000">
            <a:off x="1403326" y="2631561"/>
            <a:ext cx="127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840 nm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A9E5B49-F47F-F9FD-259C-DC9FD23AF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25" y="1799238"/>
            <a:ext cx="2822139" cy="206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4D8295-1BAF-E500-82E0-8B665C9BBAE6}"/>
              </a:ext>
            </a:extLst>
          </p:cNvPr>
          <p:cNvSpPr txBox="1"/>
          <p:nvPr/>
        </p:nvSpPr>
        <p:spPr>
          <a:xfrm>
            <a:off x="6617339" y="1411487"/>
            <a:ext cx="224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High dimensional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DC8905C-C743-F587-2749-0E76065C2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63" y="3946851"/>
            <a:ext cx="2878501" cy="21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5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D2B7-7A8E-A3CB-1D55-11755EFC1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7"/>
            <a:ext cx="10310504" cy="823323"/>
          </a:xfrm>
        </p:spPr>
        <p:txBody>
          <a:bodyPr/>
          <a:lstStyle/>
          <a:p>
            <a:r>
              <a:rPr lang="en-GB" dirty="0"/>
              <a:t>Data exploration: Gaussian mixtures (soft clustering)</a:t>
            </a:r>
            <a:endParaRPr lang="en-CH" b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CB4408-FF19-B671-A9F1-9531A3B9B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24" y="1157900"/>
            <a:ext cx="2863947" cy="225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CBD90D-8F60-3EFF-1400-F4A302E4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35" y="1531227"/>
            <a:ext cx="2506989" cy="189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2F228F-4CE9-EA83-878D-C748A224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247" y="3802327"/>
            <a:ext cx="2621567" cy="198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8311640-0C35-9C26-1821-7CF742E0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76" y="2385081"/>
            <a:ext cx="2506989" cy="19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0DB349-D0D0-60EC-1D37-A1232CA7E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188" y="3756278"/>
            <a:ext cx="3046250" cy="2258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CE65B4-18D0-A916-F715-2006AD1F796C}"/>
              </a:ext>
            </a:extLst>
          </p:cNvPr>
          <p:cNvSpPr txBox="1"/>
          <p:nvPr/>
        </p:nvSpPr>
        <p:spPr>
          <a:xfrm>
            <a:off x="8952176" y="4794581"/>
            <a:ext cx="2506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Take into account more complex cluster shapes than circular (K-means)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FE599-A415-AD84-CCF0-9DDA2E14BE30}"/>
              </a:ext>
            </a:extLst>
          </p:cNvPr>
          <p:cNvSpPr txBox="1"/>
          <p:nvPr/>
        </p:nvSpPr>
        <p:spPr>
          <a:xfrm rot="16200000">
            <a:off x="1646192" y="2067296"/>
            <a:ext cx="127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840 nm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CEA57-646E-A7B2-7AB7-D2C44E6A965F}"/>
              </a:ext>
            </a:extLst>
          </p:cNvPr>
          <p:cNvSpPr txBox="1"/>
          <p:nvPr/>
        </p:nvSpPr>
        <p:spPr>
          <a:xfrm>
            <a:off x="3232053" y="3377335"/>
            <a:ext cx="127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450 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E8787-354E-AFD0-F019-D5C839A90E80}"/>
              </a:ext>
            </a:extLst>
          </p:cNvPr>
          <p:cNvSpPr txBox="1"/>
          <p:nvPr/>
        </p:nvSpPr>
        <p:spPr>
          <a:xfrm rot="5400000">
            <a:off x="4668494" y="4709953"/>
            <a:ext cx="1845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Cluster uncertainty</a:t>
            </a:r>
          </a:p>
        </p:txBody>
      </p:sp>
    </p:spTree>
    <p:extLst>
      <p:ext uri="{BB962C8B-B14F-4D97-AF65-F5344CB8AC3E}">
        <p14:creationId xmlns:p14="http://schemas.microsoft.com/office/powerpoint/2010/main" val="314481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4276-C6C2-AC91-573A-8A7CBFC1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exploration: </a:t>
            </a:r>
            <a:r>
              <a:rPr lang="en-GB" dirty="0" err="1"/>
              <a:t>umap</a:t>
            </a:r>
            <a:endParaRPr lang="en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90B566-00F5-6E86-ECC6-04877EBD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61" y="976228"/>
            <a:ext cx="4447384" cy="36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987FCA-ED73-47EE-46A1-81BE17198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001" y="976228"/>
            <a:ext cx="4567242" cy="373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7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570DCC8-1AC0-82E8-9F6D-F8F5D7CC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7"/>
            <a:ext cx="9948333" cy="989013"/>
          </a:xfrm>
        </p:spPr>
        <p:txBody>
          <a:bodyPr/>
          <a:lstStyle/>
          <a:p>
            <a:r>
              <a:rPr lang="en-GB" dirty="0"/>
              <a:t>Data exploration: </a:t>
            </a:r>
            <a:r>
              <a:rPr lang="en-GB" dirty="0" err="1"/>
              <a:t>umap</a:t>
            </a:r>
            <a:r>
              <a:rPr lang="en-GB" dirty="0"/>
              <a:t>-focus on </a:t>
            </a:r>
            <a:r>
              <a:rPr lang="en-GB" dirty="0" err="1"/>
              <a:t>Changins</a:t>
            </a:r>
            <a:r>
              <a:rPr lang="en-GB" dirty="0"/>
              <a:t> 2022</a:t>
            </a:r>
            <a:endParaRPr lang="en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24910E-A8C8-4280-ADDB-7F2B03BB3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65" y="1180072"/>
            <a:ext cx="5015048" cy="41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254F039-0219-12EC-46A9-2F54A0A84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04" y="1323590"/>
            <a:ext cx="4666770" cy="381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59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566CBE-6A4C-6A78-08E3-DA77A8D9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8"/>
            <a:ext cx="9948333" cy="540352"/>
          </a:xfrm>
        </p:spPr>
        <p:txBody>
          <a:bodyPr/>
          <a:lstStyle/>
          <a:p>
            <a:r>
              <a:rPr lang="en-GB" dirty="0"/>
              <a:t>Data exploration: PCA</a:t>
            </a:r>
            <a:endParaRPr lang="en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9D60CD-C1B1-6BBC-FE1C-667C0804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660" y="928338"/>
            <a:ext cx="2746020" cy="20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72017-AD4A-1F9B-C9C2-84E4F1E5B3BC}"/>
              </a:ext>
            </a:extLst>
          </p:cNvPr>
          <p:cNvSpPr txBox="1"/>
          <p:nvPr/>
        </p:nvSpPr>
        <p:spPr>
          <a:xfrm>
            <a:off x="1681501" y="5349675"/>
            <a:ext cx="388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Most of the variance is explained by the first principal components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4E956-DDC9-2801-2578-21D5A383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05" y="992192"/>
            <a:ext cx="5305950" cy="4994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D37098-F1B3-0087-63AC-2C5B548A7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501" y="3055068"/>
            <a:ext cx="2974338" cy="22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2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48DC47-96AF-0E1B-2EA1-D4BFED13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8"/>
            <a:ext cx="9948333" cy="540352"/>
          </a:xfrm>
        </p:spPr>
        <p:txBody>
          <a:bodyPr/>
          <a:lstStyle/>
          <a:p>
            <a:r>
              <a:rPr lang="en-GB" dirty="0"/>
              <a:t>Data exploration: PCA</a:t>
            </a:r>
            <a:endParaRPr lang="en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3BA4FB-B798-C9F6-7BD9-5CBBB3FB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748" y="918757"/>
            <a:ext cx="3905986" cy="22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5C8057E-979B-4D89-3D2C-F08437FFE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82" y="850055"/>
            <a:ext cx="4177295" cy="239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5DBFF2C-F3C7-CF98-BE2E-E662C0EA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99" y="3638942"/>
            <a:ext cx="4514320" cy="260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5D2F6FD-1EDB-5BB0-F1C1-BF886A622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137" y="3688563"/>
            <a:ext cx="4342633" cy="251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EBED6-3F13-D104-FA04-2204069F3CB3}"/>
              </a:ext>
            </a:extLst>
          </p:cNvPr>
          <p:cNvSpPr txBox="1"/>
          <p:nvPr/>
        </p:nvSpPr>
        <p:spPr>
          <a:xfrm>
            <a:off x="10047546" y="874930"/>
            <a:ext cx="14012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V1: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900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850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800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790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780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770 nm</a:t>
            </a:r>
            <a:endParaRPr lang="en-CH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49D2F-B098-5C24-1C71-8DC5D4042886}"/>
              </a:ext>
            </a:extLst>
          </p:cNvPr>
          <p:cNvSpPr txBox="1"/>
          <p:nvPr/>
        </p:nvSpPr>
        <p:spPr>
          <a:xfrm>
            <a:off x="10091098" y="2605331"/>
            <a:ext cx="14012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V2: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700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710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720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1800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1550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CH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F5D89-DA9E-20BE-8C83-AFA9C64CCE42}"/>
              </a:ext>
            </a:extLst>
          </p:cNvPr>
          <p:cNvSpPr txBox="1"/>
          <p:nvPr/>
        </p:nvSpPr>
        <p:spPr>
          <a:xfrm>
            <a:off x="10134650" y="3990326"/>
            <a:ext cx="1401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V3: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730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740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1050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1100 nm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0C633-99A2-1C33-2410-18B0B88B066D}"/>
              </a:ext>
            </a:extLst>
          </p:cNvPr>
          <p:cNvSpPr txBox="1"/>
          <p:nvPr/>
        </p:nvSpPr>
        <p:spPr>
          <a:xfrm>
            <a:off x="10134650" y="5214191"/>
            <a:ext cx="140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V4: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1975 nm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200" dirty="0"/>
              <a:t>2000 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071A8-2241-6320-F0DC-1BD68D66BD1C}"/>
              </a:ext>
            </a:extLst>
          </p:cNvPr>
          <p:cNvSpPr txBox="1"/>
          <p:nvPr/>
        </p:nvSpPr>
        <p:spPr>
          <a:xfrm>
            <a:off x="3517303" y="3337965"/>
            <a:ext cx="4041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38 features at the beginning  </a:t>
            </a:r>
            <a:r>
              <a:rPr lang="en-GB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GB" sz="1200" b="1" dirty="0">
                <a:solidFill>
                  <a:srgbClr val="FF0000"/>
                </a:solidFill>
              </a:rPr>
              <a:t>   17 features selected</a:t>
            </a:r>
          </a:p>
        </p:txBody>
      </p:sp>
    </p:spTree>
    <p:extLst>
      <p:ext uri="{BB962C8B-B14F-4D97-AF65-F5344CB8AC3E}">
        <p14:creationId xmlns:p14="http://schemas.microsoft.com/office/powerpoint/2010/main" val="466929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802D0C3-4A07-FFBB-6A58-4078D196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8"/>
            <a:ext cx="9948333" cy="540352"/>
          </a:xfrm>
        </p:spPr>
        <p:txBody>
          <a:bodyPr/>
          <a:lstStyle/>
          <a:p>
            <a:r>
              <a:rPr lang="en-GB" dirty="0"/>
              <a:t>Random forest model with selected features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15A42-DBDC-5CEE-96CF-40B246D9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01" y="1034947"/>
            <a:ext cx="3913005" cy="2918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B2D01-023A-3688-97F7-15289D4F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76" y="4589232"/>
            <a:ext cx="2914425" cy="5186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6959DC-8944-9805-0480-C9881EF72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02" y="818952"/>
            <a:ext cx="3570394" cy="282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5ADDD5-DEA3-C2C4-D7B6-F689FA597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393" y="3814099"/>
            <a:ext cx="3507342" cy="27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3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/>
        </p:nvSpPr>
        <p:spPr bwMode="auto">
          <a:xfrm>
            <a:off x="1730543" y="272192"/>
            <a:ext cx="10204158" cy="56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800" dirty="0" err="1">
                <a:latin typeface="Trebuchet MS" panose="020B0603020202020204" pitchFamily="34" charset="0"/>
              </a:rPr>
              <a:t>Agroscope</a:t>
            </a:r>
            <a:r>
              <a:rPr lang="en-GB" sz="2800" dirty="0">
                <a:latin typeface="Trebuchet MS" panose="020B0603020202020204" pitchFamily="34" charset="0"/>
              </a:rPr>
              <a:t>: </a:t>
            </a:r>
            <a:r>
              <a:rPr lang="en-GB" sz="2800" dirty="0" err="1">
                <a:latin typeface="Trebuchet MS" panose="020B0603020202020204" pitchFamily="34" charset="0"/>
              </a:rPr>
              <a:t>swiss</a:t>
            </a:r>
            <a:r>
              <a:rPr lang="en-GB" sz="2800" dirty="0">
                <a:latin typeface="Trebuchet MS" panose="020B0603020202020204" pitchFamily="34" charset="0"/>
              </a:rPr>
              <a:t> federal institute for agricultural research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sp>
        <p:nvSpPr>
          <p:cNvPr id="4" name="Rechteck 2"/>
          <p:cNvSpPr/>
          <p:nvPr/>
        </p:nvSpPr>
        <p:spPr>
          <a:xfrm>
            <a:off x="1053650" y="1058915"/>
            <a:ext cx="6282507" cy="5201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Trebuchet MS" panose="020B0603020202020204" pitchFamily="34" charset="0"/>
              </a:rPr>
              <a:t>Group: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1400" dirty="0">
                <a:latin typeface="Trebuchet MS" panose="020B0603020202020204" pitchFamily="34" charset="0"/>
              </a:rPr>
              <a:t>Cultivation Techniques and Varieties in Arable Farming</a:t>
            </a:r>
            <a:endParaRPr lang="en-US" sz="1400" b="1" dirty="0">
              <a:latin typeface="Trebuchet MS" panose="020B0603020202020204" pitchFamily="34" charset="0"/>
            </a:endParaRPr>
          </a:p>
          <a:p>
            <a:endParaRPr lang="en-US" sz="1800" b="1" dirty="0">
              <a:latin typeface="Trebuchet MS" panose="020B0603020202020204" pitchFamily="34" charset="0"/>
            </a:endParaRPr>
          </a:p>
          <a:p>
            <a:r>
              <a:rPr lang="en-US" sz="1800" b="1" dirty="0">
                <a:latin typeface="Trebuchet MS" panose="020B0603020202020204" pitchFamily="34" charset="0"/>
              </a:rPr>
              <a:t>Team: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35 People </a:t>
            </a:r>
          </a:p>
          <a:p>
            <a:endParaRPr lang="en-US" sz="1400" b="1" dirty="0">
              <a:latin typeface="Trebuchet MS" panose="020B0603020202020204" pitchFamily="34" charset="0"/>
            </a:endParaRPr>
          </a:p>
          <a:p>
            <a:endParaRPr lang="en-US" sz="1400" b="1" dirty="0">
              <a:latin typeface="Trebuchet MS" panose="020B0603020202020204" pitchFamily="34" charset="0"/>
            </a:endParaRPr>
          </a:p>
          <a:p>
            <a:pPr marL="0" lvl="2"/>
            <a:r>
              <a:rPr lang="en-US" sz="1800" b="1" dirty="0">
                <a:latin typeface="Trebuchet MS" panose="020B0603020202020204" pitchFamily="34" charset="0"/>
              </a:rPr>
              <a:t>Domains of research: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Agronomy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Crop science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Trebuchet MS" panose="020B0603020202020204" pitchFamily="34" charset="0"/>
            </a:endParaRPr>
          </a:p>
          <a:p>
            <a:r>
              <a:rPr lang="en-US" sz="1800" b="1" dirty="0">
                <a:latin typeface="Trebuchet MS" panose="020B0603020202020204" pitchFamily="34" charset="0"/>
              </a:rPr>
              <a:t>Main areas of work: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Characterization of genotypes of field crops 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Improvement of management practices of field crops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sz="1400" b="1" dirty="0">
              <a:latin typeface="Trebuchet MS" panose="020B0603020202020204" pitchFamily="34" charset="0"/>
            </a:endParaRPr>
          </a:p>
          <a:p>
            <a:r>
              <a:rPr lang="en-US" sz="1800" b="1" dirty="0">
                <a:latin typeface="Trebuchet MS" panose="020B0603020202020204" pitchFamily="34" charset="0"/>
              </a:rPr>
              <a:t>Crop species:</a:t>
            </a:r>
            <a:endParaRPr lang="en-US" sz="1800" dirty="0">
              <a:latin typeface="Trebuchet MS" panose="020B0603020202020204" pitchFamily="34" charset="0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Winter cereals (</a:t>
            </a:r>
            <a:r>
              <a:rPr lang="en-US" sz="1400" b="1" dirty="0">
                <a:latin typeface="Trebuchet MS" panose="020B0603020202020204" pitchFamily="34" charset="0"/>
              </a:rPr>
              <a:t>wheat</a:t>
            </a:r>
            <a:r>
              <a:rPr lang="en-US" sz="1400" dirty="0">
                <a:latin typeface="Trebuchet MS" panose="020B0603020202020204" pitchFamily="34" charset="0"/>
              </a:rPr>
              <a:t>, barley, oat, …) 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Maize 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Potato and Sugar beet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Oil crops and grain legumes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Minor crops (e.g. Quinoa, Amaranth)</a:t>
            </a:r>
          </a:p>
          <a:p>
            <a:endParaRPr lang="en-US" sz="1800" dirty="0">
              <a:latin typeface="Trebuchet MS" panose="020B0603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122" y="1751207"/>
            <a:ext cx="4847579" cy="29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0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A597A06-4BA2-5FAA-7406-33CE609F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8"/>
            <a:ext cx="9948333" cy="540352"/>
          </a:xfrm>
        </p:spPr>
        <p:txBody>
          <a:bodyPr/>
          <a:lstStyle/>
          <a:p>
            <a:r>
              <a:rPr lang="en-GB" sz="2400" dirty="0"/>
              <a:t>Random forest model with selected features: improvement tests</a:t>
            </a:r>
            <a:endParaRPr lang="en-CH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CBFA8-E717-8828-6E97-F78B8BA42464}"/>
              </a:ext>
            </a:extLst>
          </p:cNvPr>
          <p:cNvSpPr txBox="1"/>
          <p:nvPr/>
        </p:nvSpPr>
        <p:spPr>
          <a:xfrm>
            <a:off x="1728000" y="805619"/>
            <a:ext cx="942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Splitting train and test sets according to years or sites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Reducing the tree depth (</a:t>
            </a:r>
            <a:r>
              <a:rPr lang="en-GB" sz="1400" b="1" dirty="0" err="1"/>
              <a:t>max_depth</a:t>
            </a:r>
            <a:r>
              <a:rPr lang="en-GB" sz="1400" b="1" dirty="0"/>
              <a:t>) and increasing the number of trees (</a:t>
            </a:r>
            <a:r>
              <a:rPr lang="en-GB" sz="1400" b="1" dirty="0" err="1"/>
              <a:t>n_estimators</a:t>
            </a:r>
            <a:r>
              <a:rPr lang="en-GB" sz="1400" b="1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5EAFD4-B003-5E33-3693-0116FA89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21" y="1764362"/>
            <a:ext cx="2850578" cy="220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398D14A-4CEB-921A-475C-F62F5111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96" y="4368972"/>
            <a:ext cx="3072121" cy="24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8E9145-5C45-6E02-F79E-CFFAD948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058" y="1726765"/>
            <a:ext cx="2947921" cy="227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E6E4B5C-2A40-1BF2-40A2-335ADF84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059" y="4368972"/>
            <a:ext cx="2947920" cy="230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D06ADC-B8C9-0393-5D32-229FBC5563D4}"/>
              </a:ext>
            </a:extLst>
          </p:cNvPr>
          <p:cNvSpPr txBox="1"/>
          <p:nvPr/>
        </p:nvSpPr>
        <p:spPr>
          <a:xfrm>
            <a:off x="2947435" y="1320568"/>
            <a:ext cx="127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Sites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722DA-2ED7-4BB8-17FC-DC19A740DB11}"/>
              </a:ext>
            </a:extLst>
          </p:cNvPr>
          <p:cNvSpPr txBox="1"/>
          <p:nvPr/>
        </p:nvSpPr>
        <p:spPr>
          <a:xfrm>
            <a:off x="8083374" y="1337120"/>
            <a:ext cx="127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Years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98AAB8-1CA7-A946-ACCA-62A9A7533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048" y="4003951"/>
            <a:ext cx="1882303" cy="327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80687E-C15C-7F9C-E762-5E4545259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915" y="3942337"/>
            <a:ext cx="1874682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79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ED0D5C-9923-433E-8E0B-F32425AA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172" y="396786"/>
            <a:ext cx="11753850" cy="447547"/>
          </a:xfrm>
        </p:spPr>
        <p:txBody>
          <a:bodyPr>
            <a:normAutofit/>
          </a:bodyPr>
          <a:lstStyle/>
          <a:p>
            <a:r>
              <a:rPr lang="en-GB" dirty="0"/>
              <a:t>Conclusion</a:t>
            </a:r>
            <a:endParaRPr lang="en-CH" dirty="0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08036142-AB57-4E7E-873E-2D054B411482}"/>
              </a:ext>
            </a:extLst>
          </p:cNvPr>
          <p:cNvSpPr txBox="1"/>
          <p:nvPr/>
        </p:nvSpPr>
        <p:spPr>
          <a:xfrm>
            <a:off x="776252" y="844333"/>
            <a:ext cx="10808341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b="1" dirty="0"/>
              <a:t>Field data can be noisy: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Hyperspectral data is highly sensitive to weather conditions</a:t>
            </a:r>
            <a:endParaRPr lang="en-GB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b="1" dirty="0"/>
              <a:t>Promising results in data exploration (PCA):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Highlighted the importance of red-edge bands between 700 to 800 nm to be able to characterize winter wheat performance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b="1" dirty="0"/>
              <a:t>Promising results in random forest: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Highlighted the 700-710 nm part of the spectrum to explain grain yield differences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In theory it is linked to Nitrogen (N) chlorophyll content</a:t>
            </a:r>
          </a:p>
          <a:p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b="1" dirty="0"/>
              <a:t>Low performance in the test set compared to the training set: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Overfitting?</a:t>
            </a:r>
          </a:p>
          <a:p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b="1" dirty="0"/>
              <a:t>Other agronomic parameter could be analysed to link to hyperspectral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Straw yield (positively correlated with grain yield)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Harvest index (indicates the ratio of grain on total plant weight (grain + straw)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Protein in grain (negatively correlated with grain yield)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Plant height (positively correlated with grain and straw yield; lodging effect)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Disease (can explain unexpected low yield)</a:t>
            </a:r>
          </a:p>
        </p:txBody>
      </p:sp>
    </p:spTree>
    <p:extLst>
      <p:ext uri="{BB962C8B-B14F-4D97-AF65-F5344CB8AC3E}">
        <p14:creationId xmlns:p14="http://schemas.microsoft.com/office/powerpoint/2010/main" val="1810435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614" y="5502"/>
            <a:ext cx="8803387" cy="6852498"/>
          </a:xfrm>
          <a:prstGeom prst="rect">
            <a:avLst/>
          </a:prstGeom>
        </p:spPr>
      </p:pic>
      <p:sp>
        <p:nvSpPr>
          <p:cNvPr id="55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707272" y="2472553"/>
            <a:ext cx="5221723" cy="2067910"/>
          </a:xfrm>
        </p:spPr>
        <p:txBody>
          <a:bodyPr/>
          <a:lstStyle/>
          <a:p>
            <a:pPr marL="0" indent="0" algn="ctr">
              <a:buNone/>
            </a:pPr>
            <a:r>
              <a:rPr lang="de-CH" sz="2400" b="1" dirty="0" err="1"/>
              <a:t>Thank</a:t>
            </a:r>
            <a:r>
              <a:rPr lang="de-CH" sz="2400" b="1" dirty="0"/>
              <a:t> </a:t>
            </a:r>
            <a:r>
              <a:rPr lang="de-CH" sz="2400" b="1" dirty="0" err="1"/>
              <a:t>you</a:t>
            </a:r>
            <a:r>
              <a:rPr lang="de-CH" sz="2400" b="1" dirty="0"/>
              <a:t> </a:t>
            </a:r>
            <a:r>
              <a:rPr lang="de-CH" sz="2400" b="1" dirty="0" err="1"/>
              <a:t>for</a:t>
            </a:r>
            <a:r>
              <a:rPr lang="de-CH" sz="2400" b="1" dirty="0"/>
              <a:t> </a:t>
            </a:r>
            <a:r>
              <a:rPr lang="de-CH" sz="2400" b="1" dirty="0" err="1"/>
              <a:t>your</a:t>
            </a:r>
            <a:r>
              <a:rPr lang="de-CH" sz="2400" b="1" dirty="0"/>
              <a:t> </a:t>
            </a:r>
            <a:r>
              <a:rPr lang="de-CH" sz="2400" b="1" dirty="0" err="1"/>
              <a:t>attention</a:t>
            </a:r>
            <a:endParaRPr lang="de-CH" sz="2400" b="1" dirty="0"/>
          </a:p>
          <a:p>
            <a:pPr marL="0" indent="0" algn="ctr">
              <a:buNone/>
            </a:pPr>
            <a:r>
              <a:rPr lang="de-CH" sz="1600" b="1" dirty="0"/>
              <a:t>Nicolas Vuille-</a:t>
            </a:r>
            <a:r>
              <a:rPr lang="de-CH" sz="1600" b="1" dirty="0" err="1"/>
              <a:t>dit</a:t>
            </a:r>
            <a:r>
              <a:rPr lang="de-CH" sz="1600" b="1" dirty="0"/>
              <a:t>-Bille</a:t>
            </a:r>
            <a:br>
              <a:rPr lang="de-CH" sz="1600" b="1" dirty="0"/>
            </a:br>
            <a:r>
              <a:rPr lang="de-CH" sz="1050" b="1" dirty="0"/>
              <a:t>nicolas.vuille-dit-bille@agroscope.admin.ch</a:t>
            </a:r>
          </a:p>
          <a:p>
            <a:pPr marL="0" indent="0" algn="ctr">
              <a:buNone/>
            </a:pPr>
            <a:endParaRPr lang="de-CH" sz="1600" b="1" dirty="0">
              <a:solidFill>
                <a:srgbClr val="A01E32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de-CH" sz="1600" b="1" dirty="0">
                <a:solidFill>
                  <a:srgbClr val="A01E32"/>
                </a:solidFill>
              </a:rPr>
              <a:t>Agroscope</a:t>
            </a:r>
            <a:r>
              <a:rPr lang="de-CH" sz="1600" b="1" dirty="0">
                <a:solidFill>
                  <a:srgbClr val="C00000"/>
                </a:solidFill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good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food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healthy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de-CH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www.agroscope.admin.ch</a:t>
            </a:r>
            <a:br>
              <a:rPr lang="de-CH" sz="1600" b="1" dirty="0">
                <a:solidFill>
                  <a:srgbClr val="C00000"/>
                </a:solidFill>
              </a:rPr>
            </a:br>
            <a:endParaRPr lang="de-CH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56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225F31C-DF55-2A84-D66D-5C0135F1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903" y="329614"/>
            <a:ext cx="10515600" cy="1325563"/>
          </a:xfrm>
        </p:spPr>
        <p:txBody>
          <a:bodyPr/>
          <a:lstStyle/>
          <a:p>
            <a:r>
              <a:rPr lang="en-GB" dirty="0"/>
              <a:t>Variety trial context</a:t>
            </a:r>
            <a:endParaRPr lang="aa-ET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574932-E9B9-2AFF-03B1-DF88E3C8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0" y="1083074"/>
            <a:ext cx="11111142" cy="4351329"/>
          </a:xfrm>
        </p:spPr>
        <p:txBody>
          <a:bodyPr/>
          <a:lstStyle/>
          <a:p>
            <a:pPr algn="just"/>
            <a:r>
              <a:rPr lang="en-GB" sz="1600" dirty="0"/>
              <a:t> Winter wheat varieties are tested on different experimental fields across Switzerland with different modality (low vs high inputs)</a:t>
            </a:r>
          </a:p>
          <a:p>
            <a:pPr marL="0" indent="0" algn="just">
              <a:buNone/>
            </a:pPr>
            <a:endParaRPr lang="en-GB" sz="1600" dirty="0"/>
          </a:p>
          <a:p>
            <a:pPr algn="just"/>
            <a:r>
              <a:rPr lang="en-GB" sz="1600" dirty="0"/>
              <a:t> Each year, winter wheat varieties performance are reported and recommended to farmers according to a list</a:t>
            </a:r>
          </a:p>
          <a:p>
            <a:pPr marL="0" indent="0" algn="just">
              <a:buNone/>
            </a:pPr>
            <a:endParaRPr lang="en-GB" sz="1600" dirty="0"/>
          </a:p>
          <a:p>
            <a:pPr algn="just"/>
            <a:r>
              <a:rPr lang="en-GB" sz="1600" dirty="0"/>
              <a:t> Challenge: not easy to estimate and understand accurately specific varieties response to specific environment linked to abiotic and biotic stresses (uncontrolled factors on the field)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5A187C9-C274-5C13-F348-9B32C3D40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6" t="13332" r="15652" b="5614"/>
          <a:stretch/>
        </p:blipFill>
        <p:spPr>
          <a:xfrm>
            <a:off x="6434578" y="2853099"/>
            <a:ext cx="5177414" cy="370010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50" y="3514724"/>
            <a:ext cx="2543599" cy="214431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507" y="3514724"/>
            <a:ext cx="2866268" cy="21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01F7E3-D71B-9FD2-D3BC-3E87ED60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579" y="261241"/>
            <a:ext cx="10435563" cy="1325563"/>
          </a:xfrm>
        </p:spPr>
        <p:txBody>
          <a:bodyPr/>
          <a:lstStyle/>
          <a:p>
            <a:r>
              <a:rPr lang="en-GB" dirty="0"/>
              <a:t>Case study: winter wheat trial with 2 treatments over 2 years on 3 sites</a:t>
            </a:r>
            <a:endParaRPr lang="aa-E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AAE408-56C0-4547-D641-684BF1595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922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5 winter wheat varieties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2 years: 2021 to 2022</a:t>
            </a:r>
          </a:p>
          <a:p>
            <a:endParaRPr lang="en-GB" dirty="0"/>
          </a:p>
          <a:p>
            <a:r>
              <a:rPr lang="en-GB" dirty="0"/>
              <a:t>3 sites: </a:t>
            </a:r>
            <a:r>
              <a:rPr lang="en-GB" dirty="0" err="1"/>
              <a:t>Changins</a:t>
            </a:r>
            <a:r>
              <a:rPr lang="en-GB" dirty="0"/>
              <a:t>, </a:t>
            </a:r>
            <a:r>
              <a:rPr lang="en-GB" dirty="0" err="1"/>
              <a:t>Goumoens</a:t>
            </a:r>
            <a:r>
              <a:rPr lang="en-GB" dirty="0"/>
              <a:t> and </a:t>
            </a:r>
            <a:r>
              <a:rPr lang="en-GB" dirty="0" err="1"/>
              <a:t>Reckenholz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Case study context: study variety response to different N treatment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Find variety that are performing well also under limited available N in order to reduce N fertilization  (economic and environmental cost)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3 main treatments: none, reduced and conventional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Measurement to estimate varieties performance: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Grain yield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Straw yield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Grain protein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Other physiological parameters (harvest index, leaf area index, chlorophyll content, canopy cover…)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Hyperspectral data</a:t>
            </a:r>
          </a:p>
          <a:p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01344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601F7E3-D71B-9FD2-D3BC-3E87ED60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346" y="158164"/>
            <a:ext cx="10515600" cy="590015"/>
          </a:xfrm>
        </p:spPr>
        <p:txBody>
          <a:bodyPr/>
          <a:lstStyle/>
          <a:p>
            <a:r>
              <a:rPr lang="en-GB" dirty="0"/>
              <a:t>Case study: field experimental design</a:t>
            </a:r>
            <a:endParaRPr lang="aa-E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88D379-1C9E-A959-6C81-E7034BCB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20" y="797261"/>
            <a:ext cx="4748572" cy="5263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BFDCFA-C1DE-7BCA-90E0-558BA5F4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505"/>
          <a:stretch/>
        </p:blipFill>
        <p:spPr>
          <a:xfrm>
            <a:off x="5383470" y="1504698"/>
            <a:ext cx="6236208" cy="32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01F7E3-D71B-9FD2-D3BC-3E87ED60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425" y="279400"/>
            <a:ext cx="10515600" cy="1325563"/>
          </a:xfrm>
        </p:spPr>
        <p:txBody>
          <a:bodyPr/>
          <a:lstStyle/>
          <a:p>
            <a:r>
              <a:rPr lang="en-GB" dirty="0"/>
              <a:t>Case study: variety x N treatments</a:t>
            </a:r>
            <a:endParaRPr lang="aa-ET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AA66D0-B83B-2F2D-7A1E-2C55D34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51863"/>
              </p:ext>
            </p:extLst>
          </p:nvPr>
        </p:nvGraphicFramePr>
        <p:xfrm>
          <a:off x="728822" y="1217364"/>
          <a:ext cx="4145785" cy="4319016"/>
        </p:xfrm>
        <a:graphic>
          <a:graphicData uri="http://schemas.openxmlformats.org/drawingml/2006/table">
            <a:tbl>
              <a:tblPr firstRow="1" firstCol="1" bandRow="1"/>
              <a:tblGrid>
                <a:gridCol w="829157">
                  <a:extLst>
                    <a:ext uri="{9D8B030D-6E8A-4147-A177-3AD203B41FA5}">
                      <a16:colId xmlns:a16="http://schemas.microsoft.com/office/drawing/2014/main" val="2790400358"/>
                    </a:ext>
                  </a:extLst>
                </a:gridCol>
                <a:gridCol w="829157">
                  <a:extLst>
                    <a:ext uri="{9D8B030D-6E8A-4147-A177-3AD203B41FA5}">
                      <a16:colId xmlns:a16="http://schemas.microsoft.com/office/drawing/2014/main" val="1042456145"/>
                    </a:ext>
                  </a:extLst>
                </a:gridCol>
                <a:gridCol w="829157">
                  <a:extLst>
                    <a:ext uri="{9D8B030D-6E8A-4147-A177-3AD203B41FA5}">
                      <a16:colId xmlns:a16="http://schemas.microsoft.com/office/drawing/2014/main" val="3458807301"/>
                    </a:ext>
                  </a:extLst>
                </a:gridCol>
                <a:gridCol w="829157">
                  <a:extLst>
                    <a:ext uri="{9D8B030D-6E8A-4147-A177-3AD203B41FA5}">
                      <a16:colId xmlns:a16="http://schemas.microsoft.com/office/drawing/2014/main" val="3566605584"/>
                    </a:ext>
                  </a:extLst>
                </a:gridCol>
                <a:gridCol w="829157">
                  <a:extLst>
                    <a:ext uri="{9D8B030D-6E8A-4147-A177-3AD203B41FA5}">
                      <a16:colId xmlns:a16="http://schemas.microsoft.com/office/drawing/2014/main" val="558194045"/>
                    </a:ext>
                  </a:extLst>
                </a:gridCol>
              </a:tblGrid>
              <a:tr h="292013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Treatment ID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Variety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 treatment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Total N applied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 rate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819702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Claro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0-0-0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964952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Claro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80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20-40-20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802605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3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Claro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N2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80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20-60-0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847764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4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Claro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N3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160 kgN/ha-1</a:t>
                      </a:r>
                      <a:endParaRPr lang="en-CH" sz="110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40-80-40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9437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5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Claro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N4</a:t>
                      </a:r>
                      <a:endParaRPr lang="en-CH" sz="110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160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40-120-0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928673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6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Nara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0-0-0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577049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7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Nara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80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20-40-20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27218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8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Nara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N2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80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20-60-0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58171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9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Nara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N3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160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40-80-40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534156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Nara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N4</a:t>
                      </a:r>
                      <a:endParaRPr lang="en-CH" sz="110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160 kgN/ha-1</a:t>
                      </a:r>
                      <a:endParaRPr lang="en-CH" sz="110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40-120-0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5245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Camedo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0-0-0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205498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12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Camedo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80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20-40-20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26526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13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Camedo</a:t>
                      </a:r>
                      <a:endParaRPr lang="en-CH" sz="110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N2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80 kgN/ha-1</a:t>
                      </a:r>
                      <a:endParaRPr lang="en-CH" sz="110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20-60-0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34013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14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Camedo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N3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160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40-80-40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08872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15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CH Camedo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N4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160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40-120-0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154816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16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Montalbano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0-0-0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598836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17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Montalbano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80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20-40-20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139674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18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Montalbano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N2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80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20-60-0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17802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19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Montalbano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N3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160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40-80-40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7744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Montalbano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N4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160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40-120-0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102443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Runal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0-0-0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11314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22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Runal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80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20-40-20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459806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23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Runal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N2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80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20-60-0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371163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24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Runal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N3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160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40-80-40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7318"/>
                  </a:ext>
                </a:extLst>
              </a:tr>
              <a:tr h="137767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25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Runal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N4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160 kgN/ha-1</a:t>
                      </a:r>
                      <a:endParaRPr lang="en-CH" sz="110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roxima Nova"/>
                          <a:cs typeface="Proxima Nova"/>
                        </a:rPr>
                        <a:t>40-120-0</a:t>
                      </a:r>
                      <a:endParaRPr lang="en-CH" sz="110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9851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A92D82-C503-5D54-02D0-BC98DB27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683"/>
          <a:stretch/>
        </p:blipFill>
        <p:spPr>
          <a:xfrm>
            <a:off x="4979342" y="2904380"/>
            <a:ext cx="696312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1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C69449F-B93E-C514-B8E8-645A0AB5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425" y="279401"/>
            <a:ext cx="10515600" cy="694206"/>
          </a:xfrm>
        </p:spPr>
        <p:txBody>
          <a:bodyPr/>
          <a:lstStyle/>
          <a:p>
            <a:r>
              <a:rPr lang="en-GB" dirty="0"/>
              <a:t>Hyperspectral data: theory</a:t>
            </a:r>
            <a:endParaRPr lang="aa-ET" dirty="0"/>
          </a:p>
        </p:txBody>
      </p:sp>
      <p:pic>
        <p:nvPicPr>
          <p:cNvPr id="7" name="Image 2">
            <a:extLst>
              <a:ext uri="{FF2B5EF4-FFF2-40B4-BE49-F238E27FC236}">
                <a16:creationId xmlns:a16="http://schemas.microsoft.com/office/drawing/2014/main" id="{243B1F11-EB50-38D2-5117-382CEA6CA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79" y="973607"/>
            <a:ext cx="5438140" cy="429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1DA77-6E47-47C5-C8CE-B2BEAA29D2D8}"/>
              </a:ext>
            </a:extLst>
          </p:cNvPr>
          <p:cNvSpPr txBox="1"/>
          <p:nvPr/>
        </p:nvSpPr>
        <p:spPr>
          <a:xfrm>
            <a:off x="1756436" y="5420616"/>
            <a:ext cx="9788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/>
              <a:t>Thenkabail, P. S., Mariotto, I., Gumma, M. K., Middleton, E. M., Landis, D. R., &amp; Huemmrich, K. F. (2013). Selection of hyperspectral narrowbands (HNBs) and composition of hyperspectral twoband vegetation indices (HVIs) for biophysical characterization and discrimination of crop types using field reflectance and Hyperion/EO-1 data. IEEE Journal of Selected Topics in Applied Earth Observations and Remote Sensing, 6(2), 427‑439. https://doi.org/10.1109/JSTARS.2013.2252601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409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E7D57-71C6-7CDD-10A8-701EA248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Hyperspectral data collection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38044-084D-355E-0556-F1F619E3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12" y="1323590"/>
            <a:ext cx="5659315" cy="1818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B2CCCE-83A5-77E8-1117-8B398E8655D5}"/>
              </a:ext>
            </a:extLst>
          </p:cNvPr>
          <p:cNvSpPr txBox="1"/>
          <p:nvPr/>
        </p:nvSpPr>
        <p:spPr>
          <a:xfrm>
            <a:off x="6702166" y="1515692"/>
            <a:ext cx="5257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arenR"/>
            </a:pPr>
            <a:r>
              <a:rPr lang="en-GB" sz="1800" dirty="0"/>
              <a:t>Time series data corresponding to key crop growth stage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800" dirty="0"/>
              <a:t>2 years: 2021-2022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800" dirty="0"/>
              <a:t>3 sites: </a:t>
            </a:r>
            <a:r>
              <a:rPr lang="en-GB" sz="1800" dirty="0" err="1"/>
              <a:t>Changins</a:t>
            </a:r>
            <a:r>
              <a:rPr lang="en-GB" sz="1800" dirty="0"/>
              <a:t>, </a:t>
            </a:r>
            <a:r>
              <a:rPr lang="en-GB" sz="1800" dirty="0" err="1"/>
              <a:t>Goumoens</a:t>
            </a:r>
            <a:r>
              <a:rPr lang="en-GB" sz="1800" dirty="0"/>
              <a:t> and </a:t>
            </a:r>
            <a:r>
              <a:rPr lang="en-GB" sz="1800" dirty="0" err="1"/>
              <a:t>Reckenholz</a:t>
            </a:r>
            <a:endParaRPr lang="en-CH" sz="1800" dirty="0"/>
          </a:p>
        </p:txBody>
      </p:sp>
      <p:pic>
        <p:nvPicPr>
          <p:cNvPr id="7" name="Image 15">
            <a:extLst>
              <a:ext uri="{FF2B5EF4-FFF2-40B4-BE49-F238E27FC236}">
                <a16:creationId xmlns:a16="http://schemas.microsoft.com/office/drawing/2014/main" id="{51530356-1C2F-97A4-C375-955034ABF3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50" y="2908123"/>
            <a:ext cx="4858219" cy="3086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17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9904-AD15-9922-326F-E656D0F3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8"/>
            <a:ext cx="9948333" cy="750862"/>
          </a:xfrm>
        </p:spPr>
        <p:txBody>
          <a:bodyPr/>
          <a:lstStyle/>
          <a:p>
            <a:r>
              <a:rPr lang="en-GB" dirty="0"/>
              <a:t>Hyperspectral data cleaning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D2A46-CF9C-E6AE-F3D3-46DE25E0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60" y="903024"/>
            <a:ext cx="6186530" cy="4924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EA43CB-A992-2C37-11F6-5D034663A738}"/>
              </a:ext>
            </a:extLst>
          </p:cNvPr>
          <p:cNvSpPr txBox="1"/>
          <p:nvPr/>
        </p:nvSpPr>
        <p:spPr>
          <a:xfrm>
            <a:off x="6750406" y="2967335"/>
            <a:ext cx="5498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800" dirty="0"/>
              <a:t>Remove bands with aberrant values :  &lt;0 or &gt;1</a:t>
            </a:r>
          </a:p>
          <a:p>
            <a:pPr algn="just"/>
            <a:endParaRPr lang="en-GB" sz="18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800" dirty="0"/>
              <a:t>Remove bands with 0 value</a:t>
            </a:r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2742253827"/>
      </p:ext>
    </p:extLst>
  </p:cSld>
  <p:clrMapOvr>
    <a:masterClrMapping/>
  </p:clrMapOvr>
</p:sld>
</file>

<file path=ppt/theme/theme1.xml><?xml version="1.0" encoding="utf-8"?>
<a:theme xmlns:a="http://schemas.openxmlformats.org/drawingml/2006/main" name="Agroscope_PowerPoint-Präsentation_2013_d">
  <a:themeElements>
    <a:clrScheme name="ART_PPT-Vorlage_deutsc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T_PPT-Vorlage_deuts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RT_PPT-Vorlage_deutsc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aesentation-englisch" id="{20F4A5E0-F53D-46D5-85EF-939955188972}" vid="{93661A20-261B-47A4-BEAB-E247E643105C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 Agroscope wide</Template>
  <TotalTime>0</TotalTime>
  <Words>1069</Words>
  <Application>Microsoft Office PowerPoint</Application>
  <PresentationFormat>Widescreen</PresentationFormat>
  <Paragraphs>293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Proxima Nova</vt:lpstr>
      <vt:lpstr>Trebuchet MS</vt:lpstr>
      <vt:lpstr>Wingdings</vt:lpstr>
      <vt:lpstr>Agroscope_PowerPoint-Präsentation_2013_d</vt:lpstr>
      <vt:lpstr>PowerPoint Presentation</vt:lpstr>
      <vt:lpstr>PowerPoint Presentation</vt:lpstr>
      <vt:lpstr>Variety trial context</vt:lpstr>
      <vt:lpstr>Case study: winter wheat trial with 2 treatments over 2 years on 3 sites</vt:lpstr>
      <vt:lpstr>Case study: field experimental design</vt:lpstr>
      <vt:lpstr>Case study: variety x N treatments</vt:lpstr>
      <vt:lpstr>Hyperspectral data: theory</vt:lpstr>
      <vt:lpstr>Hyperspectral data collection</vt:lpstr>
      <vt:lpstr>Hyperspectral data cleaning</vt:lpstr>
      <vt:lpstr>Average of spectral signature by treatments at heading</vt:lpstr>
      <vt:lpstr>Hyperspectral: highly intercorrelated</vt:lpstr>
      <vt:lpstr>Data exploration: clustering (K-means) and umap</vt:lpstr>
      <vt:lpstr>Data exploration: clustering (K-means) and umap – Focusing on Changins in 2022</vt:lpstr>
      <vt:lpstr>Data exploration: Gaussian mixtures (soft clustering)</vt:lpstr>
      <vt:lpstr>Data exploration: umap</vt:lpstr>
      <vt:lpstr>Data exploration: umap-focus on Changins 2022</vt:lpstr>
      <vt:lpstr>Data exploration: PCA</vt:lpstr>
      <vt:lpstr>Data exploration: PCA</vt:lpstr>
      <vt:lpstr>Random forest model with selected features</vt:lpstr>
      <vt:lpstr>Random forest model with selected features: improvement tests</vt:lpstr>
      <vt:lpstr>Conclusion</vt:lpstr>
      <vt:lpstr>PowerPoint Presentation</vt:lpstr>
    </vt:vector>
  </TitlesOfParts>
  <Company>Bundesverwaltung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Juan Herrera</dc:creator>
  <cp:keywords>Power Point, docId:B9BDBD0B1722874FFB80E27D1163C53D</cp:keywords>
  <cp:lastModifiedBy>Nicolas Vuille-dit-Bille</cp:lastModifiedBy>
  <cp:revision>294</cp:revision>
  <cp:lastPrinted>2003-11-14T16:51:38Z</cp:lastPrinted>
  <dcterms:created xsi:type="dcterms:W3CDTF">2022-10-10T10:17:47Z</dcterms:created>
  <dcterms:modified xsi:type="dcterms:W3CDTF">2024-11-11T16:03:00Z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tilisation">
    <vt:lpwstr/>
  </property>
  <property fmtid="{D5CDD505-2E9C-101B-9397-08002B2CF9AE}" pid="3" name="Date de mise en application">
    <vt:lpwstr>2007-07-17T00:00:00Z</vt:lpwstr>
  </property>
  <property fmtid="{D5CDD505-2E9C-101B-9397-08002B2CF9AE}" pid="4" name="ContentType">
    <vt:lpwstr>Document</vt:lpwstr>
  </property>
  <property fmtid="{D5CDD505-2E9C-101B-9397-08002B2CF9AE}" pid="5" name="Langue">
    <vt:lpwstr>I</vt:lpwstr>
  </property>
  <property fmtid="{D5CDD505-2E9C-101B-9397-08002B2CF9AE}" pid="6" name="Resp./Verantw.">
    <vt:lpwstr>Resp. processus / Prozess Verantw.</vt:lpwstr>
  </property>
  <property fmtid="{D5CDD505-2E9C-101B-9397-08002B2CF9AE}" pid="7" name="Process">
    <vt:lpwstr>Administration</vt:lpwstr>
  </property>
  <property fmtid="{D5CDD505-2E9C-101B-9397-08002B2CF9AE}" pid="8" name="Category">
    <vt:lpwstr>Form</vt:lpwstr>
  </property>
  <property fmtid="{D5CDD505-2E9C-101B-9397-08002B2CF9AE}" pid="9" name="Item Language">
    <vt:lpwstr>German</vt:lpwstr>
  </property>
  <property fmtid="{D5CDD505-2E9C-101B-9397-08002B2CF9AE}" pid="10" name="English Version">
    <vt:lpwstr>13</vt:lpwstr>
  </property>
  <property fmtid="{D5CDD505-2E9C-101B-9397-08002B2CF9AE}" pid="11" name="Italian Version">
    <vt:lpwstr>12</vt:lpwstr>
  </property>
  <property fmtid="{D5CDD505-2E9C-101B-9397-08002B2CF9AE}" pid="12" name="French Version">
    <vt:lpwstr>10</vt:lpwstr>
  </property>
  <property fmtid="{D5CDD505-2E9C-101B-9397-08002B2CF9AE}" pid="13" name="German Version">
    <vt:lpwstr>11</vt:lpwstr>
  </property>
  <property fmtid="{D5CDD505-2E9C-101B-9397-08002B2CF9AE}" pid="14" name="display_urn:schemas-microsoft-com:office:office#In_x0020_charge">
    <vt:lpwstr>Rusterholz Peter ACW</vt:lpwstr>
  </property>
  <property fmtid="{D5CDD505-2E9C-101B-9397-08002B2CF9AE}" pid="15" name="In charge">
    <vt:lpwstr>102</vt:lpwstr>
  </property>
</Properties>
</file>